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95195d6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095195d6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95195d6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95195d6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7d438d3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7d438d3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7d438d3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7d438d3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1025e8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1025e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1025e8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91025e8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1025e8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1025e8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1025e8d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1025e8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91025e8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91025e8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91025e8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91025e8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95195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095195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1025e8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1025e8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89425c7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89425c7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89425c7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89425c7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89425c7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89425c7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89425c7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89425c7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89425c72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89425c7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9425c72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9425c72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2a28f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92a28f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92a28f1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92a28f1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92a28f1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92a28f1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86f081b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86f081b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1007143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1007143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095195d6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095195d6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095195d6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095195d6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095195d6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095195d6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095195d6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095195d6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095195d6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095195d6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0b804c6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0b804c6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095195d6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095195d6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095195d6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095195d6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095195d6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095195d6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095195d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095195d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1007143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1007143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0b804c65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0b804c6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0b804c6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0b804c6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0b804c65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0b804c65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0b804c65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0b804c65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0b804c65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0b804c65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0b804c65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0b804c65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0b804c65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0b804c65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0b804c65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0b804c65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095195d6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095195d6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00714349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10071434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525c0c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525c0c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8525c0c0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8525c0c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525c0c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525c0c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095195d6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095195d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1037/xge0000528" TargetMode="External"/><Relationship Id="rId4" Type="http://schemas.openxmlformats.org/officeDocument/2006/relationships/hyperlink" Target="https://osf.io/czs6y/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FaceMood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s" sz="40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b="1" lang="es" sz="3900">
                <a:solidFill>
                  <a:srgbClr val="24292E"/>
                </a:solidFill>
                <a:highlight>
                  <a:srgbClr val="FFFFFF"/>
                </a:highlight>
              </a:rPr>
              <a:t>   </a:t>
            </a:r>
            <a:r>
              <a:rPr b="1" lang="es" sz="3900">
                <a:solidFill>
                  <a:srgbClr val="000000"/>
                </a:solidFill>
                <a:highlight>
                  <a:srgbClr val="FFFFFF"/>
                </a:highlight>
              </a:rPr>
              <a:t>Análisis de Depresión en RR.SS.</a:t>
            </a:r>
            <a:endParaRPr sz="6800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0" y="87000"/>
            <a:ext cx="763625" cy="11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929625" y="2310525"/>
            <a:ext cx="29358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</a:rPr>
              <a:t>Miembros del equipo: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16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s" sz="2000">
                <a:solidFill>
                  <a:srgbClr val="24292E"/>
                </a:solidFill>
                <a:highlight>
                  <a:srgbClr val="FFFFFF"/>
                </a:highlight>
              </a:rPr>
              <a:t>Henry Corazza</a:t>
            </a: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16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s" sz="2000">
                <a:solidFill>
                  <a:srgbClr val="24292E"/>
                </a:solidFill>
                <a:highlight>
                  <a:srgbClr val="FFFFFF"/>
                </a:highlight>
              </a:rPr>
              <a:t>Daniel Alcalá</a:t>
            </a: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16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s" sz="2000">
                <a:solidFill>
                  <a:srgbClr val="24292E"/>
                </a:solidFill>
                <a:highlight>
                  <a:srgbClr val="FFFFFF"/>
                </a:highlight>
              </a:rPr>
              <a:t>Ana Patricia Bautista</a:t>
            </a: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16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s" sz="2000">
                <a:solidFill>
                  <a:srgbClr val="24292E"/>
                </a:solidFill>
                <a:highlight>
                  <a:srgbClr val="FFFFFF"/>
                </a:highlight>
              </a:rPr>
              <a:t>Sergio Hernando</a:t>
            </a: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16999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s" sz="2000">
                <a:solidFill>
                  <a:srgbClr val="24292E"/>
                </a:solidFill>
                <a:highlight>
                  <a:srgbClr val="FFFFFF"/>
                </a:highlight>
              </a:rPr>
              <a:t>Sergio Navarro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247" y="2567045"/>
            <a:ext cx="2816673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85206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Timeseries: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200"/>
              <a:t>14 días medidios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~5 mediciones por día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50" y="584350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1.1: clustering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Determinar número de clusters óptimo: Elbow method &amp; sillhouette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99750"/>
            <a:ext cx="4121775" cy="28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087" y="1760425"/>
            <a:ext cx="3906187" cy="26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 rot="-2187901">
            <a:off x="2701339" y="3479029"/>
            <a:ext cx="568874" cy="238746"/>
          </a:xfrm>
          <a:prstGeom prst="leftArrow">
            <a:avLst>
              <a:gd fmla="val 50000" name="adj1"/>
              <a:gd fmla="val 70374" name="adj2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 rot="-2187901">
            <a:off x="6803214" y="3202804"/>
            <a:ext cx="568874" cy="238746"/>
          </a:xfrm>
          <a:prstGeom prst="leftArrow">
            <a:avLst>
              <a:gd fmla="val 50000" name="adj1"/>
              <a:gd fmla="val 70374" name="adj2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Participantes agrupados en 5 Clusters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263"/>
            <a:ext cx="4752801" cy="31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5152250" y="2574325"/>
            <a:ext cx="494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700" y="1017725"/>
            <a:ext cx="20002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100" y="2387375"/>
            <a:ext cx="3042274" cy="20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Participantes agrupados en 3 Clusters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6138"/>
            <a:ext cx="4693577" cy="31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5152250" y="2574325"/>
            <a:ext cx="494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000" y="1152463"/>
            <a:ext cx="22098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325" y="2510259"/>
            <a:ext cx="3038976" cy="205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23465" t="0"/>
          <a:stretch/>
        </p:blipFill>
        <p:spPr>
          <a:xfrm>
            <a:off x="709675" y="214300"/>
            <a:ext cx="6038699" cy="1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23465" t="0"/>
          <a:stretch/>
        </p:blipFill>
        <p:spPr>
          <a:xfrm>
            <a:off x="709625" y="1733763"/>
            <a:ext cx="6038802" cy="1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0" l="0" r="21990" t="0"/>
          <a:stretch/>
        </p:blipFill>
        <p:spPr>
          <a:xfrm>
            <a:off x="824600" y="3172775"/>
            <a:ext cx="6038801" cy="14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Medias                             vs                        Medianas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8" y="1152475"/>
            <a:ext cx="402907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063" y="1214375"/>
            <a:ext cx="40862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 0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75" y="1017725"/>
            <a:ext cx="7564251" cy="39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 1</a:t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50" y="1017725"/>
            <a:ext cx="7622376" cy="4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63" y="1017728"/>
            <a:ext cx="7603877" cy="399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1"/>
            <a:ext cx="9144000" cy="15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3420"/>
            <a:ext cx="9144000" cy="14254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271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Medianas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Procedencia: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Artículo científico: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https://doi.org/10.1037/xge0000528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Repo en Open Science Framework: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https://osf.io/czs6y/</a:t>
            </a:r>
            <a:endParaRPr sz="12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Estructura: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12245 rows x 25 columns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rows: 125 sujetos | 14 días | ~5 mediciones diarias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/>
              <a:t>columns: 13 metadata (nominal, ordinal) | 8 síntomas depresión (escala) | 4 uso redes sociales (escala)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750"/>
            <a:ext cx="4121775" cy="28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9738"/>
            <a:ext cx="4121775" cy="28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517125"/>
            <a:ext cx="3906187" cy="2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250" y="1517124"/>
            <a:ext cx="3840191" cy="26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573425"/>
            <a:ext cx="4464598" cy="29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50" y="1717686"/>
            <a:ext cx="4034552" cy="27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447938"/>
            <a:ext cx="4157175" cy="282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513" y="209700"/>
            <a:ext cx="21050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50" y="1826828"/>
            <a:ext cx="3814752" cy="25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950" y="445025"/>
            <a:ext cx="20002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Participantes agrupados en 3 Clusters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6138"/>
            <a:ext cx="4693577" cy="314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407625"/>
            <a:ext cx="4331425" cy="29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Participantes agrupados en 3 Clusters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25" y="1647813"/>
            <a:ext cx="22098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950" y="2639259"/>
            <a:ext cx="3038976" cy="205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326" y="2699438"/>
            <a:ext cx="3038976" cy="205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075" y="1681150"/>
            <a:ext cx="20383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</a:t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1.2 ANOVA de medidas repetidas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426" y="2168425"/>
            <a:ext cx="2512125" cy="240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0" y="2167675"/>
            <a:ext cx="3532067" cy="24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1.2 ANOVA de medidas repetidas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313" y="2088225"/>
            <a:ext cx="5805375" cy="27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</a:t>
            </a:r>
            <a:endParaRPr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1.2 ANOVA de medidas repetidas</a:t>
            </a: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7575"/>
            <a:ext cx="9143998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1"/>
          <p:cNvCxnSpPr/>
          <p:nvPr/>
        </p:nvCxnSpPr>
        <p:spPr>
          <a:xfrm>
            <a:off x="1693325" y="3365500"/>
            <a:ext cx="7274400" cy="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41"/>
          <p:cNvCxnSpPr/>
          <p:nvPr/>
        </p:nvCxnSpPr>
        <p:spPr>
          <a:xfrm>
            <a:off x="585600" y="3302000"/>
            <a:ext cx="289200" cy="0"/>
          </a:xfrm>
          <a:prstGeom prst="straightConnector1">
            <a:avLst/>
          </a:prstGeom>
          <a:noFill/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 de Análisis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75" y="1017725"/>
            <a:ext cx="7670060" cy="40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</a:t>
            </a:r>
            <a:endParaRPr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1.2 ANOVA de medidas repetidas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45" y="2167675"/>
            <a:ext cx="2499430" cy="24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144" y="2167675"/>
            <a:ext cx="3219792" cy="24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1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1.2 ANOVA de medidas repetidas</a:t>
            </a: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913" y="2067325"/>
            <a:ext cx="5616177" cy="26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</a:t>
            </a:r>
            <a:r>
              <a:rPr lang="es" sz="2400">
                <a:solidFill>
                  <a:schemeClr val="dk1"/>
                </a:solidFill>
              </a:rPr>
              <a:t>.0 Análisis Descriptivo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Matriz de dispersión de las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11 variables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(8 depresión + 3 social media)</a:t>
            </a:r>
            <a:endParaRPr sz="1600"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267" y="792750"/>
            <a:ext cx="4316955" cy="43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839" y="792750"/>
            <a:ext cx="429262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2.1 Análisis Descriptivo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	“Medianas”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Matriz de dispersión de las medianas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 las 11 variables por 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(8 depresión + 3 social media)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2.1 Correlaciones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para las “Medianas”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Heatmap de las correlaciones entre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medianas de las 11 variables por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(8 depresión + 3 social media)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50" y="1076550"/>
            <a:ext cx="4068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428" y="994150"/>
            <a:ext cx="5588715" cy="399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332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2.1 </a:t>
            </a:r>
            <a:r>
              <a:rPr lang="es" sz="2400">
                <a:solidFill>
                  <a:schemeClr val="dk1"/>
                </a:solidFill>
              </a:rPr>
              <a:t>Correlaciones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para las “Medianas”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Coeficientes de Correlación de Pearson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311700" y="11139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2.1 Modelo Final “Medianas”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Modelo Final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/>
              <a:t>Conclusiones:</a:t>
            </a:r>
            <a:r>
              <a:rPr lang="es" sz="1600"/>
              <a:t> El </a:t>
            </a:r>
            <a:r>
              <a:rPr b="1" lang="es" sz="1600"/>
              <a:t>Coeficiente de Determinación</a:t>
            </a:r>
            <a:r>
              <a:rPr lang="es" sz="1600"/>
              <a:t> (R2) del modelo ajustado para las "medianas" </a:t>
            </a:r>
            <a:r>
              <a:rPr b="1" lang="es" sz="1600"/>
              <a:t>es alto</a:t>
            </a:r>
            <a:r>
              <a:rPr lang="es" sz="1600"/>
              <a:t> (85,2%), indicando que el ajuste puede ser considerado </a:t>
            </a:r>
            <a:r>
              <a:rPr b="1" lang="es" sz="1600"/>
              <a:t>aceptable bajo un punto de vista estadístico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4430638"/>
            <a:ext cx="7667625" cy="52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2" name="Google Shape;372;p48"/>
          <p:cNvSpPr/>
          <p:nvPr/>
        </p:nvSpPr>
        <p:spPr>
          <a:xfrm>
            <a:off x="810000" y="2285400"/>
            <a:ext cx="7524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000FF"/>
                </a:solidFill>
              </a:rPr>
              <a:t>LowMood = -0,52 + 0,89 Loneliness + 0,05 LossOfInt + 0,07 Stress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79" name="Google Shape;37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</a:t>
            </a:r>
            <a:r>
              <a:rPr lang="es" sz="2400">
                <a:solidFill>
                  <a:schemeClr val="dk1"/>
                </a:solidFill>
              </a:rPr>
              <a:t>Análisis Descriptivo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	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Matriz de dispersión de las </a:t>
            </a:r>
            <a:r>
              <a:rPr b="1" lang="es" sz="1600"/>
              <a:t>medias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 las 11 variables por 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(8 depresión + 3 social media)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839" y="792750"/>
            <a:ext cx="429262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</a:t>
            </a:r>
            <a:r>
              <a:rPr lang="es" sz="2400">
                <a:solidFill>
                  <a:schemeClr val="dk1"/>
                </a:solidFill>
              </a:rPr>
              <a:t>Correlaciones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para las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Heatmap de las correlaciones entre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medias de las 11 variables por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(8 depresión + 3 social media)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75" y="1076550"/>
            <a:ext cx="407314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</a:t>
            </a:r>
            <a:r>
              <a:rPr lang="es"/>
              <a:t>Regresión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311700" y="1152475"/>
            <a:ext cx="33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</a:t>
            </a:r>
            <a:r>
              <a:rPr lang="es" sz="2400">
                <a:solidFill>
                  <a:schemeClr val="dk1"/>
                </a:solidFill>
              </a:rPr>
              <a:t>Correlaciones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para las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Coeficientes de Correlación de Pearson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25" y="994150"/>
            <a:ext cx="5514400" cy="399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7" name="Google Shape;3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595959"/>
                </a:solidFill>
              </a:rPr>
              <a:t>Social Media and Depression Symptoms: A Network Perspective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200" y="1736400"/>
            <a:ext cx="990950" cy="99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 flipH="1" rot="10800000">
            <a:off x="272575" y="3500650"/>
            <a:ext cx="83187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>
            <a:off x="4390625" y="2722975"/>
            <a:ext cx="0" cy="94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/>
        </p:nvSpPr>
        <p:spPr>
          <a:xfrm>
            <a:off x="5142550" y="2204400"/>
            <a:ext cx="3569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125 participantes x 14 días x 7 mediciones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31583">
            <a:off x="4485775" y="2999400"/>
            <a:ext cx="311150" cy="31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>
            <a:off x="937050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/>
          <p:nvPr/>
        </p:nvCxnSpPr>
        <p:spPr>
          <a:xfrm>
            <a:off x="1749325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>
            <a:off x="2628775" y="35094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/>
          <p:nvPr/>
        </p:nvCxnSpPr>
        <p:spPr>
          <a:xfrm>
            <a:off x="3508225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/>
          <p:nvPr/>
        </p:nvCxnSpPr>
        <p:spPr>
          <a:xfrm>
            <a:off x="8591150" y="35094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4387675" y="35094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5426025" y="35094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>
            <a:off x="6408125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>
            <a:off x="7468000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574325" y="37860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LowMood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336075" y="3786050"/>
            <a:ext cx="826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highlight>
                  <a:srgbClr val="FFFFFF"/>
                </a:highlight>
              </a:rPr>
              <a:t>Loneliness</a:t>
            </a:r>
            <a:endParaRPr b="1" sz="900"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180925" y="3786050"/>
            <a:ext cx="826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Concentrat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3136525" y="37860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LossOfInt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994250" y="37860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Inferior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030875" y="37860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Hopeless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6067500" y="38163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Stress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7104125" y="38163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PSMU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8219450" y="38163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highlight>
                  <a:srgbClr val="FFFFFF"/>
                </a:highlight>
              </a:rPr>
              <a:t>ASMU</a:t>
            </a:r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>
            <a:off x="272100" y="350075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6"/>
          <p:cNvSpPr txBox="1"/>
          <p:nvPr/>
        </p:nvSpPr>
        <p:spPr>
          <a:xfrm>
            <a:off x="0" y="3786050"/>
            <a:ext cx="7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highlight>
                  <a:srgbClr val="FFFFFF"/>
                </a:highlight>
              </a:rPr>
              <a:t>Fatigue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03" name="Google Shape;403;p52"/>
          <p:cNvSpPr txBox="1"/>
          <p:nvPr>
            <p:ph idx="1" type="body"/>
          </p:nvPr>
        </p:nvSpPr>
        <p:spPr>
          <a:xfrm>
            <a:off x="311700" y="1152475"/>
            <a:ext cx="33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Correlaciones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para las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75" y="2093900"/>
            <a:ext cx="3520602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327" y="2093900"/>
            <a:ext cx="3520307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311700" y="11139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Modelo Final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Modelo Final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Conclusiones:</a:t>
            </a:r>
            <a:r>
              <a:rPr lang="es" sz="1600"/>
              <a:t> </a:t>
            </a:r>
            <a:r>
              <a:rPr lang="es" sz="1600"/>
              <a:t>El </a:t>
            </a:r>
            <a:r>
              <a:rPr b="1" lang="es" sz="1600"/>
              <a:t>Coeficiente de Determinación</a:t>
            </a:r>
            <a:r>
              <a:rPr lang="es" sz="1600"/>
              <a:t> (R2) del modelo ajustado para las "medias" </a:t>
            </a:r>
            <a:r>
              <a:rPr b="1" lang="es" sz="1600"/>
              <a:t>es alto </a:t>
            </a:r>
            <a:r>
              <a:rPr lang="es" sz="1600"/>
              <a:t>(87,4%). Como el </a:t>
            </a:r>
            <a:r>
              <a:rPr b="1" lang="es" sz="1600"/>
              <a:t>Análisis de Residuos</a:t>
            </a:r>
            <a:r>
              <a:rPr lang="es" sz="1600"/>
              <a:t> también ha sido considerado satisfactorio, </a:t>
            </a:r>
            <a:r>
              <a:rPr b="1" lang="es" sz="1600"/>
              <a:t>se valida el modelo bajo un punto de vista estadístico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810000" y="2285400"/>
            <a:ext cx="7524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0000FF"/>
                </a:solidFill>
              </a:rPr>
              <a:t>LowMood  =  -0,85 + 0,78 Loneliness + 0,18 Stress + 0,04 News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88" y="4431144"/>
            <a:ext cx="7629525" cy="50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5" name="Google Shape;4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21" name="Google Shape;421;p54"/>
          <p:cNvSpPr txBox="1"/>
          <p:nvPr>
            <p:ph idx="1" type="body"/>
          </p:nvPr>
        </p:nvSpPr>
        <p:spPr>
          <a:xfrm>
            <a:off x="311700" y="11139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2.2 Análisis de Residuos Satisfactorio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(Modelo Final “Medias”)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3052749"/>
            <a:ext cx="2838500" cy="2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/>
          <p:nvPr/>
        </p:nvSpPr>
        <p:spPr>
          <a:xfrm>
            <a:off x="810000" y="2107347"/>
            <a:ext cx="7524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0000FF"/>
                </a:solidFill>
              </a:rPr>
              <a:t>LowMood  =  -0,85 + 0,78 Loneliness + 0,18 Stress + 0,04 News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424" name="Google Shape;4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900" y="3052749"/>
            <a:ext cx="2838500" cy="20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025" y="2753877"/>
            <a:ext cx="2317675" cy="2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32" name="Google Shape;43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Creación “</a:t>
            </a:r>
            <a:r>
              <a:rPr b="1" lang="es" sz="2400">
                <a:solidFill>
                  <a:schemeClr val="dk1"/>
                </a:solidFill>
              </a:rPr>
              <a:t>Índice Depresión</a:t>
            </a:r>
            <a:r>
              <a:rPr lang="es" sz="2400">
                <a:solidFill>
                  <a:schemeClr val="dk1"/>
                </a:solidFill>
              </a:rPr>
              <a:t>”: </a:t>
            </a:r>
            <a:r>
              <a:rPr lang="es" sz="2400">
                <a:solidFill>
                  <a:srgbClr val="0000FF"/>
                </a:solidFill>
              </a:rPr>
              <a:t>DeprRate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33" name="Google Shape;4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4">
            <a:alphaModFix/>
          </a:blip>
          <a:srcRect b="0" l="1332" r="0" t="70947"/>
          <a:stretch/>
        </p:blipFill>
        <p:spPr>
          <a:xfrm>
            <a:off x="136762" y="2873150"/>
            <a:ext cx="8870475" cy="269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40" name="Google Shape;44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Análisis Descriptivo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	“Medias”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Matriz de dispersión de las </a:t>
            </a:r>
            <a:r>
              <a:rPr b="1" lang="es" sz="1600"/>
              <a:t>medias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 las 9 variables por 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(6 depresión + 3 social media)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400" y="787262"/>
            <a:ext cx="4135649" cy="41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48" name="Google Shape;4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Correlaciones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para las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Heatmap de las correlaciones entre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medias de las 9 variables por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participante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(6 depresión + 3 social media)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49" name="Google Shape;4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75" y="1464850"/>
            <a:ext cx="4136901" cy="36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56" name="Google Shape;456;p58"/>
          <p:cNvSpPr txBox="1"/>
          <p:nvPr>
            <p:ph idx="1" type="body"/>
          </p:nvPr>
        </p:nvSpPr>
        <p:spPr>
          <a:xfrm>
            <a:off x="311700" y="1152475"/>
            <a:ext cx="33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Correlaciones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para las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Coeficientes de Correlación de Pearson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57" name="Google Shape;4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625" y="1274033"/>
            <a:ext cx="5514400" cy="33256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311700" y="11139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Modelo Final “Medias”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Modelo Final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Conclusiones:</a:t>
            </a:r>
            <a:r>
              <a:rPr lang="es" sz="1600"/>
              <a:t> </a:t>
            </a:r>
            <a:r>
              <a:rPr lang="es" sz="1600"/>
              <a:t>El </a:t>
            </a:r>
            <a:r>
              <a:rPr b="1" lang="es" sz="1600"/>
              <a:t>Coeficiente de Determinación </a:t>
            </a:r>
            <a:r>
              <a:rPr lang="es" sz="1600"/>
              <a:t>(R2) del modelo ajustado para las "medias" </a:t>
            </a:r>
            <a:r>
              <a:rPr b="1" lang="es" sz="1600"/>
              <a:t>es alto</a:t>
            </a:r>
            <a:r>
              <a:rPr lang="es" sz="1600"/>
              <a:t> (91,3%). Como el </a:t>
            </a:r>
            <a:r>
              <a:rPr b="1" lang="es" sz="1600"/>
              <a:t>Análisis de Residuos</a:t>
            </a:r>
            <a:r>
              <a:rPr lang="es" sz="1600"/>
              <a:t> también ha sido considerado satisfactorio, </a:t>
            </a:r>
            <a:r>
              <a:rPr b="1" lang="es" sz="1600"/>
              <a:t>se valida el modelo bajo un punto de vista estadístico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38" y="4318763"/>
            <a:ext cx="7591425" cy="50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7" name="Google Shape;467;p59"/>
          <p:cNvSpPr/>
          <p:nvPr/>
        </p:nvSpPr>
        <p:spPr>
          <a:xfrm>
            <a:off x="810000" y="2204675"/>
            <a:ext cx="75240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0000FF"/>
                </a:solidFill>
              </a:rPr>
              <a:t>DeprRate = -0,025 + 0,308 Loneliness + 0,250 Inferior + </a:t>
            </a:r>
            <a:br>
              <a:rPr b="1" lang="es" sz="1600">
                <a:solidFill>
                  <a:srgbClr val="0000FF"/>
                </a:solidFill>
              </a:rPr>
            </a:br>
            <a:r>
              <a:rPr b="1" lang="es" sz="1600">
                <a:solidFill>
                  <a:srgbClr val="0000FF"/>
                </a:solidFill>
              </a:rPr>
              <a:t>+ 0,190 Concentrat + 0,154 Stress + 0,059 Fatigue</a:t>
            </a:r>
            <a:endParaRPr b="1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2: Regresión</a:t>
            </a:r>
            <a:endParaRPr/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311700" y="11139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2.3 Análisis de Residuos Satisfactorio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(Modelo Final “Medias”)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74" name="Google Shape;4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50" y="2976550"/>
            <a:ext cx="2838500" cy="21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810000" y="1976075"/>
            <a:ext cx="75240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solidFill>
                  <a:srgbClr val="0000FF"/>
                </a:solidFill>
              </a:rPr>
              <a:t>DeprRate = -0,025 + 0,308 Loneliness + 0,250 Inferior </a:t>
            </a:r>
            <a:r>
              <a:rPr b="1" lang="es" sz="1600">
                <a:solidFill>
                  <a:srgbClr val="0000FF"/>
                </a:solidFill>
              </a:rPr>
              <a:t>+ </a:t>
            </a:r>
            <a:br>
              <a:rPr b="1" lang="es" sz="1600">
                <a:solidFill>
                  <a:srgbClr val="0000FF"/>
                </a:solidFill>
              </a:rPr>
            </a:br>
            <a:r>
              <a:rPr b="1" lang="es" sz="1600">
                <a:solidFill>
                  <a:srgbClr val="0000FF"/>
                </a:solidFill>
              </a:rPr>
              <a:t>+ 0,190 Concentrat + </a:t>
            </a:r>
            <a:r>
              <a:rPr b="1" lang="es" sz="1600">
                <a:solidFill>
                  <a:srgbClr val="0000FF"/>
                </a:solidFill>
              </a:rPr>
              <a:t>0,154 Stress + </a:t>
            </a:r>
            <a:r>
              <a:rPr b="1" lang="es" sz="1600">
                <a:solidFill>
                  <a:srgbClr val="0000FF"/>
                </a:solidFill>
              </a:rPr>
              <a:t>0,059 Fatigue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178" y="3052250"/>
            <a:ext cx="2693611" cy="19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425" y="2835782"/>
            <a:ext cx="2457275" cy="229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Estándar</a:t>
            </a:r>
            <a:r>
              <a:rPr lang="es"/>
              <a:t> Presentación:</a:t>
            </a:r>
            <a:endParaRPr/>
          </a:p>
        </p:txBody>
      </p:sp>
      <p:sp>
        <p:nvSpPr>
          <p:cNvPr id="484" name="Google Shape;48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Tamaño de letra “Título”: 28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Tamaño de letra “Subtítulo”: 24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Tamaño de letra “Comentarios”: 16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Código de colores: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85" name="Google Shape;4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650" y="9070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88" y="1566375"/>
            <a:ext cx="6094224" cy="32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152475"/>
            <a:ext cx="85206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8 síntomas depresión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90900" y="2328725"/>
            <a:ext cx="27741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12.245 mediciones 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No independientes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2"/>
                </a:solidFill>
              </a:rPr>
              <a:t>~70 mediciones por sujeto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88" y="1566375"/>
            <a:ext cx="6094224" cy="32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8 síntomas depresión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90900" y="2328725"/>
            <a:ext cx="27741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1.727 mediciones 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No independientes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14 medias diarias por sujeto</a:t>
            </a:r>
            <a:endParaRPr sz="16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25" y="1566100"/>
            <a:ext cx="6093752" cy="3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88" y="1566375"/>
            <a:ext cx="6094224" cy="32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152475"/>
            <a:ext cx="8520600" cy="25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8 síntomas depresión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90900" y="2328725"/>
            <a:ext cx="27741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125 mediciones 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Independientes</a:t>
            </a:r>
            <a:endParaRPr sz="12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media global por sujeto</a:t>
            </a:r>
            <a:endParaRPr sz="16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325" y="1566100"/>
            <a:ext cx="6093444" cy="3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50" y="660550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152475"/>
            <a:ext cx="85206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Timeseries</a:t>
            </a:r>
            <a:r>
              <a:rPr lang="es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200"/>
              <a:t>14 días medidios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~5 mediciones por día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202124"/>
                </a:solidFill>
                <a:highlight>
                  <a:schemeClr val="lt1"/>
                </a:highlight>
              </a:rPr>
              <a:t>EDA</a:t>
            </a:r>
            <a:r>
              <a:rPr lang="es">
                <a:solidFill>
                  <a:srgbClr val="202124"/>
                </a:solidFill>
                <a:highlight>
                  <a:schemeClr val="lt1"/>
                </a:highlight>
              </a:rPr>
              <a:t> -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8475"/>
            <a:ext cx="609975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